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6" r:id="rId2"/>
    <p:sldId id="368" r:id="rId3"/>
    <p:sldId id="262" r:id="rId4"/>
    <p:sldId id="347" r:id="rId5"/>
    <p:sldId id="381" r:id="rId6"/>
    <p:sldId id="361" r:id="rId7"/>
    <p:sldId id="363" r:id="rId8"/>
    <p:sldId id="362" r:id="rId9"/>
    <p:sldId id="376" r:id="rId10"/>
    <p:sldId id="374" r:id="rId11"/>
    <p:sldId id="384" r:id="rId12"/>
    <p:sldId id="383" r:id="rId13"/>
    <p:sldId id="277" r:id="rId14"/>
    <p:sldId id="351" r:id="rId15"/>
    <p:sldId id="369" r:id="rId16"/>
    <p:sldId id="371" r:id="rId17"/>
    <p:sldId id="372" r:id="rId18"/>
    <p:sldId id="385" r:id="rId19"/>
    <p:sldId id="367" r:id="rId20"/>
    <p:sldId id="360" r:id="rId21"/>
  </p:sldIdLst>
  <p:sldSz cx="9144000" cy="5143500" type="screen16x9"/>
  <p:notesSz cx="6799263" cy="9929813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198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iga.malere\AppData\Local\Microsoft\Windows\INetCache\Content.Outlook\030CFXAI\Dati_LAD_prezent&#257;cijai_pa_RLP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264021608949551E-2"/>
          <c:y val="5.2984896562285208E-2"/>
          <c:w val="0.88757740233927074"/>
          <c:h val="0.783348468822672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2"/>
                <c:pt idx="0">
                  <c:v>18000</c:v>
                </c:pt>
                <c:pt idx="1">
                  <c:v>4500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B0-494A-B2B4-A3AD6F80DD4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59475888"/>
        <c:axId val="159470792"/>
      </c:barChart>
      <c:catAx>
        <c:axId val="159475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59470792"/>
        <c:crosses val="autoZero"/>
        <c:auto val="1"/>
        <c:lblAlgn val="ctr"/>
        <c:lblOffset val="100"/>
        <c:noMultiLvlLbl val="0"/>
      </c:catAx>
      <c:valAx>
        <c:axId val="159470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59475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551745044653987E-2"/>
          <c:y val="6.5769805680119586E-2"/>
          <c:w val="0.91444825495534643"/>
          <c:h val="0.796492120099336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Sheet1!$C$14</c:f>
              <c:strCache>
                <c:ptCount val="1"/>
                <c:pt idx="0">
                  <c:v>KOPĀ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Sheet1!$D$13:$E$13</c:f>
              <c:numCache>
                <c:formatCode>General</c:formatCode>
                <c:ptCount val="2"/>
                <c:pt idx="0">
                  <c:v>2016</c:v>
                </c:pt>
                <c:pt idx="1">
                  <c:v>2015</c:v>
                </c:pt>
              </c:numCache>
            </c:numRef>
          </c:cat>
          <c:val>
            <c:numRef>
              <c:f>Sheet1!$D$14:$E$14</c:f>
              <c:numCache>
                <c:formatCode>#,##0.00</c:formatCode>
                <c:ptCount val="2"/>
                <c:pt idx="0">
                  <c:v>222464.50943999965</c:v>
                </c:pt>
                <c:pt idx="1">
                  <c:v>168645.05690999998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BE-40F7-9C3D-8ABAB3B83019}"/>
            </c:ext>
          </c:extLst>
        </c:ser>
        <c:ser>
          <c:idx val="1"/>
          <c:order val="1"/>
          <c:tx>
            <c:strRef>
              <c:f>Sheet1!$C$15</c:f>
              <c:strCache>
                <c:ptCount val="1"/>
                <c:pt idx="0">
                  <c:v>Avansi kopā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Sheet1!$D$13:$E$13</c:f>
              <c:numCache>
                <c:formatCode>General</c:formatCode>
                <c:ptCount val="2"/>
                <c:pt idx="0">
                  <c:v>2016</c:v>
                </c:pt>
                <c:pt idx="1">
                  <c:v>2015</c:v>
                </c:pt>
              </c:numCache>
            </c:numRef>
          </c:cat>
          <c:val>
            <c:numRef>
              <c:f>Sheet1!$D$15:$E$15</c:f>
              <c:numCache>
                <c:formatCode>#,##0.00</c:formatCode>
                <c:ptCount val="2"/>
                <c:pt idx="0">
                  <c:v>133403.33992</c:v>
                </c:pt>
                <c:pt idx="1">
                  <c:v>99376.023950000104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BE-40F7-9C3D-8ABAB3B83019}"/>
            </c:ext>
          </c:extLst>
        </c:ser>
        <c:ser>
          <c:idx val="2"/>
          <c:order val="2"/>
          <c:tx>
            <c:strRef>
              <c:f>Sheet1!$C$16</c:f>
              <c:strCache>
                <c:ptCount val="1"/>
                <c:pt idx="0">
                  <c:v>Avansi oktobrī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blurRad="50800" dist="50800" dir="5400000" algn="ctr" rotWithShape="0">
                <a:srgbClr val="FFFF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Sheet1!$D$13:$E$13</c:f>
              <c:numCache>
                <c:formatCode>General</c:formatCode>
                <c:ptCount val="2"/>
                <c:pt idx="0">
                  <c:v>2016</c:v>
                </c:pt>
                <c:pt idx="1">
                  <c:v>2015</c:v>
                </c:pt>
              </c:numCache>
            </c:numRef>
          </c:cat>
          <c:val>
            <c:numRef>
              <c:f>Sheet1!$D$16:$E$16</c:f>
              <c:numCache>
                <c:formatCode>#,##0.00</c:formatCode>
                <c:ptCount val="2"/>
                <c:pt idx="0">
                  <c:v>56788.463149999996</c:v>
                </c:pt>
                <c:pt idx="1">
                  <c:v>17336.790559999943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BE-40F7-9C3D-8ABAB3B830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3"/>
        <c:overlap val="80"/>
        <c:axId val="198355952"/>
        <c:axId val="198356344"/>
      </c:barChart>
      <c:catAx>
        <c:axId val="198355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98356344"/>
        <c:crosses val="autoZero"/>
        <c:auto val="1"/>
        <c:lblAlgn val="ctr"/>
        <c:lblOffset val="100"/>
        <c:noMultiLvlLbl val="0"/>
      </c:catAx>
      <c:valAx>
        <c:axId val="198356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98355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047650996288413"/>
          <c:y val="0.9076977037063193"/>
          <c:w val="0.29703714105641726"/>
          <c:h val="5.04487835881500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944717847769032E-2"/>
          <c:y val="0.14069146705810578"/>
          <c:w val="0.91513861548556463"/>
          <c:h val="0.6665704286348076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SĀKĀS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 smtClean="0"/>
                      <a:t>5</a:t>
                    </a:r>
                    <a:endParaRPr lang="en-US" sz="12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B3D-4548-B374-EF283CDE94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1">
                  <c:v>5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3D-4548-B374-EF283CDE94E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TURPINĀS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33</c:v>
                </c:pt>
                <c:pt idx="1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3D-4548-B374-EF283CDE94E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59473928"/>
        <c:axId val="159471184"/>
      </c:barChart>
      <c:catAx>
        <c:axId val="1594739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59471184"/>
        <c:crosses val="autoZero"/>
        <c:auto val="1"/>
        <c:lblAlgn val="ctr"/>
        <c:lblOffset val="100"/>
        <c:noMultiLvlLbl val="0"/>
      </c:catAx>
      <c:valAx>
        <c:axId val="1594711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59473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DB2AC9-AFED-4DCA-81E7-30C36BBBB598}" type="datetimeFigureOut">
              <a:rPr lang="lv-LV" smtClean="0"/>
              <a:pPr/>
              <a:t>06.04.2017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A6850-E68F-45D1-9286-52DDFEF8EF48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96230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1244"/>
            <a:ext cx="9145191" cy="186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234617"/>
            <a:ext cx="6858000" cy="1152994"/>
          </a:xfrm>
        </p:spPr>
        <p:txBody>
          <a:bodyPr anchor="b">
            <a:noAutofit/>
          </a:bodyPr>
          <a:lstStyle>
            <a:lvl1pPr algn="ctr">
              <a:defRPr sz="4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729521"/>
            <a:ext cx="6858000" cy="699285"/>
          </a:xfrm>
        </p:spPr>
        <p:txBody>
          <a:bodyPr/>
          <a:lstStyle>
            <a:lvl1pPr marL="0" indent="0" algn="r">
              <a:buNone/>
              <a:defRPr sz="1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674797"/>
            <a:ext cx="2057400" cy="273844"/>
          </a:xfrm>
        </p:spPr>
        <p:txBody>
          <a:bodyPr/>
          <a:lstStyle/>
          <a:p>
            <a:r>
              <a:rPr lang="en-US" dirty="0" smtClean="0"/>
              <a:t>September 27,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674797"/>
            <a:ext cx="3086100" cy="273844"/>
          </a:xfrm>
        </p:spPr>
        <p:txBody>
          <a:bodyPr/>
          <a:lstStyle>
            <a:lvl1pPr>
              <a:defRPr b="1"/>
            </a:lvl1pPr>
          </a:lstStyle>
          <a:p>
            <a:r>
              <a:rPr lang="lv-LV" dirty="0" smtClean="0"/>
              <a:t>Panta Rhei L </a:t>
            </a:r>
            <a:r>
              <a:rPr lang="lv-LV" dirty="0" err="1" smtClean="0"/>
              <a:t>conference</a:t>
            </a:r>
            <a:r>
              <a:rPr lang="lv-LV" dirty="0" smtClean="0"/>
              <a:t>, </a:t>
            </a:r>
            <a:r>
              <a:rPr lang="lv-LV" dirty="0" err="1" smtClean="0"/>
              <a:t>Riga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793" y="0"/>
            <a:ext cx="2585843" cy="227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57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0182" y="0"/>
            <a:ext cx="7445391" cy="1094198"/>
          </a:xfrm>
        </p:spPr>
        <p:txBody>
          <a:bodyPr/>
          <a:lstStyle>
            <a:lvl1pPr>
              <a:defRPr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0182" y="1217488"/>
            <a:ext cx="7483919" cy="3536879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2" y="0"/>
            <a:ext cx="1292754" cy="113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903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4" y="0"/>
            <a:ext cx="1760537" cy="146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43201"/>
            <a:ext cx="6096000" cy="1038221"/>
          </a:xfrm>
        </p:spPr>
        <p:txBody>
          <a:bodyPr anchor="t">
            <a:normAutofit/>
          </a:bodyPr>
          <a:lstStyle>
            <a:lvl1pPr algn="l">
              <a:defRPr sz="180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285750"/>
            <a:ext cx="6096000" cy="2457450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5234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7046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5702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093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6170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1404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6638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1872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4743450"/>
            <a:ext cx="1981200" cy="22860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4743450"/>
            <a:ext cx="3657600" cy="228600"/>
          </a:xfrm>
        </p:spPr>
        <p:txBody>
          <a:bodyPr>
            <a:normAutofit/>
          </a:bodyPr>
          <a:lstStyle>
            <a:lvl1pPr marL="0" indent="0" algn="r">
              <a:buNone/>
              <a:defRPr sz="8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4743450"/>
            <a:ext cx="304800" cy="228600"/>
          </a:xfrm>
        </p:spPr>
        <p:txBody>
          <a:bodyPr/>
          <a:lstStyle>
            <a:lvl1pPr>
              <a:defRPr sz="800">
                <a:latin typeface="Verdana" pitchFamily="34" charset="0"/>
              </a:defRPr>
            </a:lvl1pPr>
          </a:lstStyle>
          <a:p>
            <a:fld id="{65997425-344F-4536-9E17-FCA70D447C0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71979-D80D-4943-9456-D63558286AEA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D632B-A9B5-41DC-ACDB-DED86A7942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62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57350" y="2628900"/>
            <a:ext cx="5829300" cy="720329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7500" lnSpcReduction="20000"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kumimoji="0" lang="lv-LV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kumimoji="0" lang="lv-LV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484668" y="4428806"/>
            <a:ext cx="7772400" cy="479822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07.04.2017.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84055" y="2226885"/>
            <a:ext cx="6858000" cy="1152994"/>
          </a:xfrm>
        </p:spPr>
        <p:txBody>
          <a:bodyPr/>
          <a:lstStyle/>
          <a:p>
            <a:r>
              <a:rPr lang="lv-LV" sz="2800" dirty="0" smtClean="0"/>
              <a:t>LAD darba aktualitātes</a:t>
            </a:r>
            <a:endParaRPr lang="lv-LV" sz="28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884055" y="3729521"/>
            <a:ext cx="6858000" cy="699285"/>
          </a:xfrm>
        </p:spPr>
        <p:txBody>
          <a:bodyPr/>
          <a:lstStyle/>
          <a:p>
            <a:pPr algn="ctr"/>
            <a:r>
              <a:rPr lang="lv-LV" altLang="en-US" dirty="0" smtClean="0"/>
              <a:t>LAD direktore Anna Vītola-Helviga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00208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Izmaiņas 2017.gadā (III)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272" y="1217488"/>
            <a:ext cx="8242829" cy="3536879"/>
          </a:xfrm>
        </p:spPr>
        <p:txBody>
          <a:bodyPr/>
          <a:lstStyle/>
          <a:p>
            <a:pPr>
              <a:buNone/>
            </a:pPr>
            <a:r>
              <a:rPr lang="lv-LV" dirty="0" smtClean="0"/>
              <a:t>Garšaugiem (ķimenes, koriandrs, </a:t>
            </a:r>
            <a:r>
              <a:rPr lang="lv-LV" dirty="0" err="1" smtClean="0"/>
              <a:t>mārdadzis</a:t>
            </a:r>
            <a:r>
              <a:rPr lang="lv-LV" dirty="0" smtClean="0"/>
              <a:t> u.c.) likme samazināta no 399 eiro uz 117 eiro</a:t>
            </a:r>
          </a:p>
          <a:p>
            <a:pPr>
              <a:buNone/>
            </a:pPr>
            <a:endParaRPr lang="lv-LV" dirty="0" smtClean="0"/>
          </a:p>
          <a:p>
            <a:pPr>
              <a:buNone/>
            </a:pPr>
            <a:r>
              <a:rPr lang="lv-LV" dirty="0" smtClean="0"/>
              <a:t>Bioloģiskajai lauksaimniecībai – obligāti minimālie ieņēmumi par 2016.gadu vai 2015. gadu (neieskaitot bioloģiskos maksājumus)</a:t>
            </a:r>
          </a:p>
          <a:p>
            <a:pPr>
              <a:buNone/>
            </a:pPr>
            <a:endParaRPr lang="lv-LV" dirty="0" smtClean="0"/>
          </a:p>
          <a:p>
            <a:pPr>
              <a:buNone/>
            </a:pPr>
            <a:endParaRPr lang="lv-LV" b="1" dirty="0" smtClean="0"/>
          </a:p>
          <a:p>
            <a:pPr>
              <a:buNone/>
            </a:pPr>
            <a:endParaRPr lang="lv-LV" dirty="0" smtClean="0"/>
          </a:p>
          <a:p>
            <a:pPr>
              <a:buNone/>
            </a:pPr>
            <a:endParaRPr lang="lv-LV" dirty="0"/>
          </a:p>
        </p:txBody>
      </p:sp>
      <p:pic>
        <p:nvPicPr>
          <p:cNvPr id="4" name="Picture 3" descr="Usn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73829" y="3327617"/>
            <a:ext cx="2743250" cy="139649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660698" y="3183212"/>
            <a:ext cx="3293215" cy="166379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571320" y="3265714"/>
            <a:ext cx="3293215" cy="1574418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Izmaiņas 2017.gadā (IV)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2077" y="1094198"/>
            <a:ext cx="7483919" cy="353687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lv-LV" altLang="lv-LV" sz="2700" b="1" dirty="0">
                <a:solidFill>
                  <a:schemeClr val="accent6">
                    <a:lumMod val="75000"/>
                  </a:schemeClr>
                </a:solidFill>
              </a:rPr>
              <a:t>Bioloģiskajā lauksaimniecībā esošās saistības var palielināt līdz 10%</a:t>
            </a:r>
          </a:p>
          <a:p>
            <a:pPr marL="0" indent="0" algn="just">
              <a:buNone/>
            </a:pPr>
            <a:endParaRPr lang="lv-LV" altLang="lv-LV" sz="27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lv-LV" altLang="lv-LV" sz="2700" b="1" dirty="0">
                <a:solidFill>
                  <a:schemeClr val="accent6">
                    <a:lumMod val="75000"/>
                  </a:schemeClr>
                </a:solidFill>
              </a:rPr>
              <a:t>Jaunas  saistības 2017.gadā var uzņemties</a:t>
            </a:r>
            <a:r>
              <a:rPr lang="lv-LV" altLang="lv-LV" sz="2700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lv-LV" altLang="lv-LV" sz="24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lv-LV" altLang="lv-LV" sz="2400" b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lv-LV" altLang="lv-LV" sz="24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lv-LV" altLang="lv-LV" sz="2300" dirty="0"/>
              <a:t>tikai par dārzeņu, kartupeļu un ilggadīgo stādījumu </a:t>
            </a:r>
            <a:r>
              <a:rPr lang="lv-LV" altLang="lv-LV" sz="2300" dirty="0" smtClean="0"/>
              <a:t>platībām</a:t>
            </a:r>
            <a:endParaRPr lang="lv-LV" altLang="lv-LV" sz="2300" dirty="0"/>
          </a:p>
          <a:p>
            <a:pPr algn="just"/>
            <a:endParaRPr lang="lv-LV" altLang="lv-LV" sz="900" dirty="0"/>
          </a:p>
          <a:p>
            <a:r>
              <a:rPr lang="lv-LV" altLang="lv-LV" sz="2500" dirty="0"/>
              <a:t>ja 2016.g. saimniecība sertificēta pirmo reizi, bet nepieteicās maksājumiem (par 2016.g.nosertificēto platību, bez kultūraugu ierobežojuma</a:t>
            </a:r>
            <a:r>
              <a:rPr lang="lv-LV" altLang="lv-LV" sz="2500" dirty="0" smtClean="0"/>
              <a:t>)</a:t>
            </a:r>
            <a:endParaRPr lang="lv-LV" altLang="lv-LV" sz="2500" dirty="0"/>
          </a:p>
          <a:p>
            <a:pPr algn="just"/>
            <a:endParaRPr lang="lv-LV" altLang="lv-LV" sz="900" dirty="0"/>
          </a:p>
          <a:p>
            <a:r>
              <a:rPr lang="lv-LV" altLang="lv-LV" sz="2300" dirty="0"/>
              <a:t>ja 2017.g.saimniecība sertificēta pirmo reizi, lai īstenotu projektus jaunajiem lauksaimniekiem vai mazo saimniecību attīstīšana (bez kultūraugu ierobežojuma</a:t>
            </a:r>
            <a:r>
              <a:rPr lang="lv-LV" altLang="lv-LV" sz="2300" dirty="0" smtClean="0"/>
              <a:t>)</a:t>
            </a:r>
            <a:endParaRPr lang="lv-LV" altLang="lv-LV" sz="2300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655579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Bloku </a:t>
            </a:r>
            <a:r>
              <a:rPr lang="lv-LV" smtClean="0"/>
              <a:t>precizēšana (V</a:t>
            </a:r>
            <a:r>
              <a:rPr lang="lv-LV" dirty="0" smtClean="0"/>
              <a:t>)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272" y="1217488"/>
            <a:ext cx="8242829" cy="3536879"/>
          </a:xfrm>
        </p:spPr>
        <p:txBody>
          <a:bodyPr/>
          <a:lstStyle/>
          <a:p>
            <a:pPr>
              <a:buNone/>
            </a:pPr>
            <a:endParaRPr lang="lv-LV" dirty="0" smtClean="0"/>
          </a:p>
          <a:p>
            <a:pPr>
              <a:buNone/>
            </a:pPr>
            <a:r>
              <a:rPr lang="lv-LV" dirty="0" smtClean="0"/>
              <a:t>Līdz 01.04. </a:t>
            </a:r>
            <a:r>
              <a:rPr lang="lv-LV" dirty="0"/>
              <a:t>iesniegti </a:t>
            </a:r>
            <a:r>
              <a:rPr lang="lv-LV" dirty="0" smtClean="0"/>
              <a:t>8533 pieteikumi bloku precizēšanai</a:t>
            </a:r>
          </a:p>
          <a:p>
            <a:pPr>
              <a:buNone/>
            </a:pPr>
            <a:endParaRPr lang="lv-LV" dirty="0"/>
          </a:p>
          <a:p>
            <a:pPr marL="0" indent="0">
              <a:buNone/>
            </a:pPr>
            <a:r>
              <a:rPr lang="lv-LV" dirty="0" smtClean="0"/>
              <a:t>Platību maksājumu iesniegšanas laikā varēs iesniegt blokos neiekļautas platības, ja vien tās būs vismaz 0,3 ha lielas</a:t>
            </a:r>
            <a:endParaRPr lang="lv-LV" b="1" dirty="0" smtClean="0"/>
          </a:p>
          <a:p>
            <a:pPr>
              <a:buNone/>
            </a:pPr>
            <a:endParaRPr lang="lv-LV" dirty="0" smtClean="0"/>
          </a:p>
          <a:p>
            <a:pPr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50154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982" y="1316113"/>
            <a:ext cx="7445391" cy="1094198"/>
          </a:xfrm>
        </p:spPr>
        <p:txBody>
          <a:bodyPr/>
          <a:lstStyle/>
          <a:p>
            <a:pPr algn="ctr"/>
            <a:r>
              <a:rPr lang="lv-LV" dirty="0" smtClean="0"/>
              <a:t>Investīciju pasākumi</a:t>
            </a:r>
            <a:br>
              <a:rPr lang="lv-LV" dirty="0" smtClean="0"/>
            </a:br>
            <a:r>
              <a:rPr lang="lv-LV" dirty="0" smtClean="0"/>
              <a:t> (ELFLA, EJZF)</a:t>
            </a:r>
            <a:endParaRPr lang="lv-LV" dirty="0"/>
          </a:p>
        </p:txBody>
      </p:sp>
      <p:pic>
        <p:nvPicPr>
          <p:cNvPr id="3" name="Picture 2" descr="1540722_qLobrk.jpeg"/>
          <p:cNvPicPr>
            <a:picLocks noChangeAspect="1"/>
          </p:cNvPicPr>
          <p:nvPr/>
        </p:nvPicPr>
        <p:blipFill rotWithShape="1">
          <a:blip r:embed="rId2" cstate="print"/>
          <a:srcRect l="6466" r="7732"/>
          <a:stretch/>
        </p:blipFill>
        <p:spPr>
          <a:xfrm>
            <a:off x="0" y="2962172"/>
            <a:ext cx="2881985" cy="21813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91225" y="2962275"/>
            <a:ext cx="3152775" cy="2181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78932" y="2952750"/>
            <a:ext cx="3121817" cy="219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72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0182" y="1094198"/>
            <a:ext cx="7065818" cy="236391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lv-LV" dirty="0" smtClean="0"/>
              <a:t>2015.gadā bija 33 dažādu pasākumu (aktivitāšu) kārtas</a:t>
            </a:r>
          </a:p>
          <a:p>
            <a:pPr lvl="1"/>
            <a:r>
              <a:rPr lang="lv-LV" dirty="0" smtClean="0"/>
              <a:t>no tām 2016.gadā turpinājās 5</a:t>
            </a:r>
            <a:br>
              <a:rPr lang="lv-LV" dirty="0" smtClean="0"/>
            </a:br>
            <a:endParaRPr lang="lv-LV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lv-LV" dirty="0" smtClean="0"/>
              <a:t>2016.gadā 44 jaunas kārtas</a:t>
            </a:r>
          </a:p>
          <a:p>
            <a:pPr lvl="1"/>
            <a:r>
              <a:rPr lang="lv-LV" dirty="0" smtClean="0"/>
              <a:t>no tām 2017.gadā turpinās 8</a:t>
            </a:r>
          </a:p>
          <a:p>
            <a:pPr>
              <a:buNone/>
            </a:pPr>
            <a:endParaRPr lang="lv-LV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569149647"/>
              </p:ext>
            </p:extLst>
          </p:nvPr>
        </p:nvGraphicFramePr>
        <p:xfrm>
          <a:off x="1454936" y="2493817"/>
          <a:ext cx="7424806" cy="2649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ight Arrow 3"/>
          <p:cNvSpPr/>
          <p:nvPr/>
        </p:nvSpPr>
        <p:spPr>
          <a:xfrm rot="1108718">
            <a:off x="3693680" y="4286293"/>
            <a:ext cx="1023208" cy="1919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Right Arrow 6"/>
          <p:cNvSpPr/>
          <p:nvPr/>
        </p:nvSpPr>
        <p:spPr>
          <a:xfrm rot="1108718">
            <a:off x="5982062" y="4203195"/>
            <a:ext cx="1023208" cy="1919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0182" y="0"/>
            <a:ext cx="7445391" cy="804333"/>
          </a:xfrm>
        </p:spPr>
        <p:txBody>
          <a:bodyPr>
            <a:normAutofit fontScale="90000"/>
          </a:bodyPr>
          <a:lstStyle/>
          <a:p>
            <a:r>
              <a:rPr lang="lv-LV" sz="2800" dirty="0"/>
              <a:t>Ieguldījumi materiālajos aktīvos 3.kārta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9917342"/>
              </p:ext>
            </p:extLst>
          </p:nvPr>
        </p:nvGraphicFramePr>
        <p:xfrm>
          <a:off x="1641476" y="881856"/>
          <a:ext cx="6929438" cy="362415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35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6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7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0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9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3031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1" u="none" strike="noStrike" dirty="0">
                          <a:effectLst/>
                        </a:rPr>
                        <a:t> 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u="none" strike="noStrike">
                          <a:effectLst/>
                        </a:rPr>
                        <a:t>Izsludinātais publiskais finansējums EUR</a:t>
                      </a:r>
                      <a:endParaRPr lang="lv-LV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u="none" strike="noStrike">
                          <a:effectLst/>
                        </a:rPr>
                        <a:t>Pieteikumu skaits</a:t>
                      </a:r>
                      <a:endParaRPr lang="lv-LV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>
                          <a:effectLst/>
                        </a:rPr>
                        <a:t>Pieteiktais publiskais finansējums EUR</a:t>
                      </a:r>
                      <a:endParaRPr lang="lv-LV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 dirty="0">
                          <a:effectLst/>
                        </a:rPr>
                        <a:t>Starpība EUR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890">
                <a:tc gridSpan="5">
                  <a:txBody>
                    <a:bodyPr/>
                    <a:lstStyle/>
                    <a:p>
                      <a:pPr algn="l" fontAlgn="b"/>
                      <a:r>
                        <a:rPr lang="lv-LV" sz="1600" b="1" u="none" strike="noStrike" dirty="0">
                          <a:effectLst/>
                        </a:rPr>
                        <a:t>4.1 Atbalsts ieguldījumiem lauku saimniecībās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890">
                <a:tc>
                  <a:txBody>
                    <a:bodyPr/>
                    <a:lstStyle/>
                    <a:p>
                      <a:pPr algn="l" fontAlgn="b"/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u="none" strike="noStrike" dirty="0">
                          <a:effectLst/>
                        </a:rPr>
                        <a:t>36 670 012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u="none" strike="noStrike" dirty="0">
                          <a:effectLst/>
                        </a:rPr>
                        <a:t>1 339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u="none" strike="noStrike" dirty="0">
                          <a:effectLst/>
                        </a:rPr>
                        <a:t>80 911 702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-44 241 690</a:t>
                      </a:r>
                      <a:endParaRPr lang="lv-LV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890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u="none" strike="noStrike" dirty="0">
                          <a:effectLst/>
                        </a:rPr>
                        <a:t> 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u="none" strike="noStrike">
                          <a:effectLst/>
                        </a:rPr>
                        <a:t> 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u="none" strike="noStrike">
                          <a:effectLst/>
                        </a:rPr>
                        <a:t> 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u="none" strike="noStrike">
                          <a:effectLst/>
                        </a:rPr>
                        <a:t> 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1" u="none" strike="noStrike" dirty="0">
                          <a:effectLst/>
                        </a:rPr>
                        <a:t> 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890">
                <a:tc gridSpan="5">
                  <a:txBody>
                    <a:bodyPr/>
                    <a:lstStyle/>
                    <a:p>
                      <a:pPr algn="l" fontAlgn="b"/>
                      <a:r>
                        <a:rPr lang="lv-LV" sz="1600" b="1" u="none" strike="noStrike" dirty="0">
                          <a:effectLst/>
                        </a:rPr>
                        <a:t>4.2. Atbalsts ieguldījumiem pārstrādē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890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u="none" strike="noStrike">
                          <a:effectLst/>
                        </a:rPr>
                        <a:t> </a:t>
                      </a:r>
                      <a:endParaRPr lang="lv-LV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u="none" strike="noStrike">
                          <a:effectLst/>
                        </a:rPr>
                        <a:t>12 188 245</a:t>
                      </a:r>
                      <a:endParaRPr lang="lv-LV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u="none" strike="noStrike">
                          <a:effectLst/>
                        </a:rPr>
                        <a:t>73</a:t>
                      </a:r>
                      <a:endParaRPr lang="lv-LV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u="none" strike="noStrike">
                          <a:effectLst/>
                        </a:rPr>
                        <a:t>10 639 099</a:t>
                      </a:r>
                      <a:endParaRPr lang="lv-LV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1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1 549 146</a:t>
                      </a:r>
                      <a:endParaRPr lang="lv-LV" sz="1600" b="1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8890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u="none" strike="noStrike">
                          <a:effectLst/>
                        </a:rPr>
                        <a:t> </a:t>
                      </a:r>
                      <a:endParaRPr lang="lv-LV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u="none" strike="noStrike">
                          <a:effectLst/>
                        </a:rPr>
                        <a:t> </a:t>
                      </a:r>
                      <a:endParaRPr lang="lv-LV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u="none" strike="noStrike">
                          <a:effectLst/>
                        </a:rPr>
                        <a:t> </a:t>
                      </a:r>
                      <a:endParaRPr lang="lv-LV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u="none" strike="noStrike">
                          <a:effectLst/>
                        </a:rPr>
                        <a:t> </a:t>
                      </a:r>
                      <a:endParaRPr lang="lv-LV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1" u="none" strike="noStrike" dirty="0">
                          <a:effectLst/>
                        </a:rPr>
                        <a:t> 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8890">
                <a:tc gridSpan="5">
                  <a:txBody>
                    <a:bodyPr/>
                    <a:lstStyle/>
                    <a:p>
                      <a:pPr algn="l" fontAlgn="b"/>
                      <a:r>
                        <a:rPr lang="lv-LV" sz="1600" b="1" u="none" strike="noStrike" dirty="0">
                          <a:effectLst/>
                        </a:rPr>
                        <a:t>4.3. Atbalsts ieguldījumiem infrastruktūrā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8890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u="none" strike="noStrike">
                          <a:effectLst/>
                        </a:rPr>
                        <a:t> </a:t>
                      </a:r>
                      <a:endParaRPr lang="lv-LV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u="none" strike="noStrike">
                          <a:effectLst/>
                        </a:rPr>
                        <a:t>6 015 013</a:t>
                      </a:r>
                      <a:endParaRPr lang="lv-LV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u="none" strike="noStrike">
                          <a:effectLst/>
                        </a:rPr>
                        <a:t>211</a:t>
                      </a:r>
                      <a:endParaRPr lang="lv-LV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u="none" strike="noStrike">
                          <a:effectLst/>
                        </a:rPr>
                        <a:t>19 897 056</a:t>
                      </a:r>
                      <a:endParaRPr lang="lv-LV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-13 882 043</a:t>
                      </a:r>
                      <a:endParaRPr lang="lv-LV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788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0182" y="0"/>
            <a:ext cx="7445391" cy="804333"/>
          </a:xfrm>
        </p:spPr>
        <p:txBody>
          <a:bodyPr>
            <a:normAutofit fontScale="90000"/>
          </a:bodyPr>
          <a:lstStyle/>
          <a:p>
            <a:r>
              <a:rPr lang="lv-LV" sz="2800" dirty="0"/>
              <a:t>Biežākās kļūdas projektu pieteikumos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0183" y="1238081"/>
            <a:ext cx="7223774" cy="3755399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altLang="lv-LV" sz="2000" dirty="0"/>
              <a:t>Nepareizi veikta iepirkuma </a:t>
            </a:r>
            <a:r>
              <a:rPr lang="lv-LV" altLang="lv-LV" sz="2000" dirty="0" smtClean="0"/>
              <a:t>procedūra</a:t>
            </a:r>
            <a:endParaRPr lang="lv-LV" altLang="lv-LV" sz="2000" dirty="0"/>
          </a:p>
          <a:p>
            <a:pPr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altLang="lv-LV" sz="2000" dirty="0" smtClean="0"/>
              <a:t>Pretendentam </a:t>
            </a:r>
            <a:r>
              <a:rPr lang="lv-LV" altLang="lv-LV" sz="2000" dirty="0"/>
              <a:t>ir grūtībās nonākuša uzņēmuma statuss</a:t>
            </a:r>
          </a:p>
          <a:p>
            <a:pPr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altLang="lv-LV" sz="2000" dirty="0"/>
              <a:t>Pretendents neizpilda ekonomiskās dzīvotspējas kritērijus</a:t>
            </a:r>
          </a:p>
          <a:p>
            <a:pPr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altLang="lv-LV" sz="2000" dirty="0"/>
              <a:t>Neatbilstoši biznesa plāni (palielinātas cenas, ražības, trūkst izdevumu u.c.)</a:t>
            </a:r>
          </a:p>
          <a:p>
            <a:pPr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altLang="lv-LV" sz="2000" dirty="0"/>
              <a:t>Vides prasību pārkāpumi</a:t>
            </a:r>
          </a:p>
          <a:p>
            <a:pPr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altLang="lv-LV" sz="2000" dirty="0"/>
              <a:t>Mākslīgi radīti apstākļi (projektus iesnieguši uzņēmumi, kas atrodas vienā vietā, darbojas vienā nozarē un nespēj viens bez otra resursiem veikt saimniecisko darbību</a:t>
            </a:r>
            <a:r>
              <a:rPr lang="lv-LV" altLang="lv-LV" sz="2000" dirty="0" smtClean="0"/>
              <a:t>)</a:t>
            </a:r>
            <a:endParaRPr lang="lv-LV" altLang="lv-LV" sz="2000" dirty="0"/>
          </a:p>
        </p:txBody>
      </p:sp>
    </p:spTree>
    <p:extLst>
      <p:ext uri="{BB962C8B-B14F-4D97-AF65-F5344CB8AC3E}">
        <p14:creationId xmlns:p14="http://schemas.microsoft.com/office/powerpoint/2010/main" val="345210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500" dirty="0" smtClean="0"/>
              <a:t>Paredzēto mērķu un rādītāju sasniegšana:</a:t>
            </a:r>
            <a:endParaRPr lang="lv-LV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520" y="1217488"/>
            <a:ext cx="8366582" cy="3536879"/>
          </a:xfrm>
        </p:spPr>
        <p:txBody>
          <a:bodyPr>
            <a:normAutofit/>
          </a:bodyPr>
          <a:lstStyle/>
          <a:p>
            <a:pPr lvl="0"/>
            <a:r>
              <a:rPr lang="lv-LV" dirty="0" smtClean="0"/>
              <a:t>JLS un MLS jāsasniedz divu līdz četru gadu laikā. Ja pretendents nav sasniedzis </a:t>
            </a:r>
            <a:r>
              <a:rPr lang="lv-LV" dirty="0" err="1" smtClean="0"/>
              <a:t>darījumdarbības</a:t>
            </a:r>
            <a:r>
              <a:rPr lang="lv-LV" dirty="0" smtClean="0"/>
              <a:t> plānā noteiktos mērķus -  saņemtā atbalsta pilnīga vai daļēja atmaksa </a:t>
            </a:r>
          </a:p>
          <a:p>
            <a:pPr lvl="0"/>
            <a:r>
              <a:rPr lang="lv-LV" dirty="0" smtClean="0"/>
              <a:t>IMA projektos jāsasniedz trešajā gadā pēc projekta īstenošanas*.  Ja mērķi nav sasniegti - atbalsts jāatmaksā proporcionāli nesasniegtajiem rādītājiem </a:t>
            </a:r>
          </a:p>
          <a:p>
            <a:pPr lvl="0"/>
            <a:endParaRPr lang="lv-LV" dirty="0" smtClean="0"/>
          </a:p>
          <a:p>
            <a:pPr lvl="0"/>
            <a:endParaRPr lang="lv-LV" dirty="0" smtClean="0"/>
          </a:p>
          <a:p>
            <a:pPr lvl="0" algn="r">
              <a:buNone/>
            </a:pPr>
            <a:r>
              <a:rPr lang="lv-LV" sz="1400" dirty="0" smtClean="0"/>
              <a:t>*sestajā gadā -ja projekts tiek īstenots gaļas liellopu audzēšanas nozarē vai ierīko ilggadīgos stādījumus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Mainīti iepirkumu noteikumi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 algn="just">
              <a:buNone/>
            </a:pPr>
            <a:r>
              <a:rPr lang="lv-LV" sz="2000" dirty="0">
                <a:solidFill>
                  <a:prstClr val="black"/>
                </a:solidFill>
              </a:rPr>
              <a:t>Ar 01.03.2017. stājušies spēkā MK noteikumi Nr.104</a:t>
            </a:r>
            <a:endParaRPr lang="lv-LV" sz="1800" dirty="0">
              <a:solidFill>
                <a:prstClr val="black"/>
              </a:solidFill>
            </a:endParaRPr>
          </a:p>
          <a:p>
            <a:pPr marL="0" lvl="0" indent="0" algn="just">
              <a:buNone/>
            </a:pPr>
            <a:r>
              <a:rPr lang="lv-LV" sz="1900" b="1" dirty="0">
                <a:solidFill>
                  <a:prstClr val="black"/>
                </a:solidFill>
              </a:rPr>
              <a:t/>
            </a:r>
            <a:br>
              <a:rPr lang="lv-LV" sz="1900" b="1" dirty="0">
                <a:solidFill>
                  <a:prstClr val="black"/>
                </a:solidFill>
              </a:rPr>
            </a:br>
            <a:r>
              <a:rPr lang="lv-LV" sz="1900" b="1" dirty="0">
                <a:solidFill>
                  <a:prstClr val="black"/>
                </a:solidFill>
              </a:rPr>
              <a:t>Būtiskākās izmaiņas:</a:t>
            </a:r>
          </a:p>
          <a:p>
            <a:pPr lvl="0"/>
            <a:r>
              <a:rPr lang="lv-LV" sz="1900" dirty="0">
                <a:solidFill>
                  <a:prstClr val="black"/>
                </a:solidFill>
              </a:rPr>
              <a:t>Pretendentam tehniskajā specifikācijā jānosaka vai iepirkumā tiks veikta sarunu procedūra, vai uzreiz pieņems lēmumu par piedāvājuma izvēli</a:t>
            </a:r>
          </a:p>
          <a:p>
            <a:pPr marL="0" lvl="0" indent="0">
              <a:buNone/>
            </a:pPr>
            <a:endParaRPr lang="lv-LV" sz="1900" dirty="0">
              <a:solidFill>
                <a:prstClr val="black"/>
              </a:solidFill>
            </a:endParaRPr>
          </a:p>
          <a:p>
            <a:pPr lvl="0"/>
            <a:r>
              <a:rPr lang="lv-LV" sz="1900" dirty="0">
                <a:solidFill>
                  <a:prstClr val="black"/>
                </a:solidFill>
              </a:rPr>
              <a:t>Tehniskajai specifikācijai jāpievieno iepirkuma līguma projekts ar piegādātāju, ja netiek paredzēta sarunu procedūra </a:t>
            </a:r>
          </a:p>
          <a:p>
            <a:pPr marL="0" lvl="0" indent="0">
              <a:buNone/>
            </a:pPr>
            <a:endParaRPr lang="lv-LV" sz="1900" dirty="0">
              <a:solidFill>
                <a:prstClr val="black"/>
              </a:solidFill>
            </a:endParaRPr>
          </a:p>
          <a:p>
            <a:pPr lvl="0"/>
            <a:r>
              <a:rPr lang="lv-LV" sz="1900" dirty="0">
                <a:solidFill>
                  <a:prstClr val="black"/>
                </a:solidFill>
              </a:rPr>
              <a:t>Var veikt grozījumus jau izsludinātā iepirkuma procedūrā, pagarinot piedāvājumu iesniegšanas termiņu</a:t>
            </a:r>
          </a:p>
          <a:p>
            <a:pPr marL="0" lvl="0" indent="0">
              <a:buNone/>
            </a:pPr>
            <a:r>
              <a:rPr lang="lv-LV" sz="1500" dirty="0">
                <a:solidFill>
                  <a:prstClr val="black"/>
                </a:solidFill>
              </a:rPr>
              <a:t> 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874238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Plānotās kārtas 2017.gadā</a:t>
            </a:r>
            <a:endParaRPr lang="lv-LV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4575687"/>
              </p:ext>
            </p:extLst>
          </p:nvPr>
        </p:nvGraphicFramePr>
        <p:xfrm>
          <a:off x="1726355" y="1094198"/>
          <a:ext cx="6156403" cy="38588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03252">
                  <a:extLst>
                    <a:ext uri="{9D8B030D-6E8A-4147-A177-3AD203B41FA5}">
                      <a16:colId xmlns:a16="http://schemas.microsoft.com/office/drawing/2014/main" val="683711475"/>
                    </a:ext>
                  </a:extLst>
                </a:gridCol>
                <a:gridCol w="2053151">
                  <a:extLst>
                    <a:ext uri="{9D8B030D-6E8A-4147-A177-3AD203B41FA5}">
                      <a16:colId xmlns:a16="http://schemas.microsoft.com/office/drawing/2014/main" val="812295960"/>
                    </a:ext>
                  </a:extLst>
                </a:gridCol>
              </a:tblGrid>
              <a:tr h="4509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>
                          <a:effectLst/>
                        </a:rPr>
                        <a:t>Pasākums</a:t>
                      </a:r>
                      <a:endParaRPr lang="lv-L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>
                          <a:effectLst/>
                        </a:rPr>
                        <a:t>Izsludināšana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effectLst/>
                        </a:rPr>
                        <a:t> 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1335103"/>
                  </a:ext>
                </a:extLst>
              </a:tr>
              <a:tr h="3940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</a:rPr>
                        <a:t>Ieguldījumi materiālajos aktīvos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>
                          <a:effectLst/>
                        </a:rPr>
                        <a:t>2017. gada oktobrī</a:t>
                      </a:r>
                      <a:endParaRPr lang="lv-LV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2722007"/>
                  </a:ext>
                </a:extLst>
              </a:tr>
              <a:tr h="7880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</a:rPr>
                        <a:t>Profilaktisko pasākumu ieviešana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>
                          <a:effectLst/>
                        </a:rPr>
                        <a:t>27.02.2017.-27.03.2017. (cūkkopības nozarei)</a:t>
                      </a:r>
                      <a:endParaRPr lang="lv-LV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>
                          <a:effectLst/>
                        </a:rPr>
                        <a:t>01.03.2017.-31.03.2017. (putnkopības nozarei)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6839931"/>
                  </a:ext>
                </a:extLst>
              </a:tr>
              <a:tr h="4494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</a:rPr>
                        <a:t>Atbalsts uzņēmējdarbības uzsākšanai, attīstot mazās lauku saimniecības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 smtClean="0">
                          <a:effectLst/>
                        </a:rPr>
                        <a:t>01.06.2017.</a:t>
                      </a:r>
                      <a:r>
                        <a:rPr lang="lv-LV" sz="1200" baseline="0" dirty="0" smtClean="0">
                          <a:effectLst/>
                        </a:rPr>
                        <a:t> – 30.06.2017.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4102960"/>
                  </a:ext>
                </a:extLst>
              </a:tr>
              <a:tr h="4494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</a:rPr>
                        <a:t>Atbalsts ieguldījumiem ar lauksaimniecību nesaistītu darbību radīšanā un attīstīšanā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effectLst/>
                        </a:rPr>
                        <a:t>2017. gada augustā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4030656"/>
                  </a:ext>
                </a:extLst>
              </a:tr>
              <a:tr h="4494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</a:rPr>
                        <a:t>Ieguldījumi meža platību paplašināšanā un mežu dzīvotspējas uzlabošanā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>
                          <a:effectLst/>
                        </a:rPr>
                        <a:t>2017. gada decembrī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9133643"/>
                  </a:ext>
                </a:extLst>
              </a:tr>
              <a:tr h="4494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</a:rPr>
                        <a:t>Pamatpakalpojumi un ciematu atjaunošana lauku apvidos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>
                          <a:effectLst/>
                        </a:rPr>
                        <a:t>Visu gadu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6334802"/>
                  </a:ext>
                </a:extLst>
              </a:tr>
              <a:tr h="3940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</a:rPr>
                        <a:t>LEADER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effectLst/>
                        </a:rPr>
                        <a:t>Visu gadu</a:t>
                      </a:r>
                      <a:endParaRPr lang="lv-LV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effectLst/>
                        </a:rPr>
                        <a:t> 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568664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 smtClean="0"/>
              <a:t>Finansējums</a:t>
            </a:r>
            <a:endParaRPr lang="lv-LV" dirty="0"/>
          </a:p>
        </p:txBody>
      </p:sp>
      <p:pic>
        <p:nvPicPr>
          <p:cNvPr id="7" name="Content Placeholder 6" descr="izmaksaatais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68236" y="1187884"/>
            <a:ext cx="4934907" cy="35538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2663" y="2730030"/>
            <a:ext cx="7483919" cy="12025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lv-LV" sz="4800" b="1" dirty="0" smtClean="0"/>
              <a:t>Paldies!</a:t>
            </a:r>
            <a:endParaRPr lang="lv-LV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557" y="257175"/>
            <a:ext cx="7445391" cy="1094198"/>
          </a:xfrm>
        </p:spPr>
        <p:txBody>
          <a:bodyPr/>
          <a:lstStyle/>
          <a:p>
            <a:r>
              <a:rPr lang="lv-LV" sz="3600" dirty="0" smtClean="0"/>
              <a:t>Obligāta pieteikšanās EPS: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82796"/>
            <a:ext cx="4038600" cy="3536879"/>
          </a:xfrm>
        </p:spPr>
        <p:txBody>
          <a:bodyPr/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None/>
            </a:pPr>
            <a:endParaRPr lang="lv-LV" b="1" dirty="0"/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None/>
            </a:pPr>
            <a:endParaRPr lang="lv-LV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639" y="1276696"/>
            <a:ext cx="4227368" cy="275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-93531" y="2415696"/>
            <a:ext cx="5029199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lv-LV" dirty="0" smtClean="0"/>
          </a:p>
          <a:p>
            <a:endParaRPr lang="lv-LV" sz="2400" dirty="0" smtClean="0"/>
          </a:p>
          <a:p>
            <a:endParaRPr lang="lv-LV" dirty="0" smtClean="0"/>
          </a:p>
          <a:p>
            <a:endParaRPr lang="lv-LV" dirty="0" smtClean="0"/>
          </a:p>
          <a:p>
            <a:endParaRPr lang="lv-LV" dirty="0" smtClean="0"/>
          </a:p>
          <a:p>
            <a:endParaRPr lang="lv-LV" dirty="0" smtClean="0"/>
          </a:p>
          <a:p>
            <a:endParaRPr lang="lv-LV" dirty="0" smtClean="0"/>
          </a:p>
          <a:p>
            <a:endParaRPr lang="lv-LV" dirty="0" smtClean="0"/>
          </a:p>
          <a:p>
            <a:endParaRPr lang="lv-LV" dirty="0" smtClean="0"/>
          </a:p>
          <a:p>
            <a:endParaRPr lang="lv-LV" dirty="0" smtClean="0"/>
          </a:p>
          <a:p>
            <a:endParaRPr lang="lv-LV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0" y="4029509"/>
            <a:ext cx="9144000" cy="788987"/>
          </a:xfrm>
          <a:prstGeom prst="rect">
            <a:avLst/>
          </a:prstGeom>
        </p:spPr>
        <p:txBody>
          <a:bodyPr/>
          <a:lstStyle/>
          <a:p>
            <a:pPr marL="0" marR="0" lvl="1" indent="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lv-LV" altLang="lv-LV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Mazāk kļūdu      mazākas sankcijas      ātrāki maksājumi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lv-LV" altLang="lv-LV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133600" y="4225636"/>
            <a:ext cx="408709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597236" y="4239490"/>
            <a:ext cx="408709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1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499360" y="285750"/>
            <a:ext cx="6096000" cy="777479"/>
          </a:xfrm>
        </p:spPr>
        <p:txBody>
          <a:bodyPr>
            <a:noAutofit/>
          </a:bodyPr>
          <a:lstStyle/>
          <a:p>
            <a:r>
              <a:rPr lang="lv-LV" altLang="lv-LV" sz="3200" dirty="0" smtClean="0"/>
              <a:t>Pārdeklarāciju / </a:t>
            </a:r>
            <a:r>
              <a:rPr lang="lv-LV" altLang="lv-LV" sz="3200" dirty="0" err="1" smtClean="0"/>
              <a:t>dubultdeklarāciju</a:t>
            </a:r>
            <a:r>
              <a:rPr lang="lv-LV" altLang="lv-LV" sz="3200" dirty="0" smtClean="0"/>
              <a:t> skaits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844246614"/>
              </p:ext>
            </p:extLst>
          </p:nvPr>
        </p:nvGraphicFramePr>
        <p:xfrm>
          <a:off x="2407920" y="2164080"/>
          <a:ext cx="6278880" cy="2807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6277248" y="3453110"/>
            <a:ext cx="16901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v-LV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4x mazāk!</a:t>
            </a:r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96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5378" y="86903"/>
            <a:ext cx="7656257" cy="1094198"/>
          </a:xfrm>
        </p:spPr>
        <p:txBody>
          <a:bodyPr>
            <a:normAutofit/>
          </a:bodyPr>
          <a:lstStyle/>
          <a:p>
            <a:r>
              <a:rPr lang="lv-LV" sz="2400" dirty="0"/>
              <a:t>Platību </a:t>
            </a:r>
            <a:r>
              <a:rPr lang="lv-LV" sz="2400" dirty="0" smtClean="0"/>
              <a:t>pieteikumu izmaksas</a:t>
            </a:r>
            <a:br>
              <a:rPr lang="lv-LV" sz="2400" dirty="0" smtClean="0"/>
            </a:br>
            <a:r>
              <a:rPr lang="lv-LV" sz="2400" dirty="0" smtClean="0"/>
              <a:t>2016. un 2015.gadā, </a:t>
            </a:r>
            <a:r>
              <a:rPr lang="lv-LV" sz="2400" dirty="0"/>
              <a:t>tūkst</a:t>
            </a:r>
            <a:r>
              <a:rPr lang="lv-LV" sz="2400" dirty="0" smtClean="0"/>
              <a:t>. EUR</a:t>
            </a:r>
            <a:endParaRPr lang="lv-LV" sz="24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1615378" y="962025"/>
          <a:ext cx="7528622" cy="424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377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Sezonas problēmas (I)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0081" y="1031372"/>
            <a:ext cx="7483919" cy="3536879"/>
          </a:xfrm>
        </p:spPr>
        <p:txBody>
          <a:bodyPr/>
          <a:lstStyle/>
          <a:p>
            <a:pPr>
              <a:buNone/>
            </a:pPr>
            <a:r>
              <a:rPr lang="lv-LV" sz="2800" dirty="0" smtClean="0"/>
              <a:t>Garšaugi</a:t>
            </a:r>
          </a:p>
          <a:p>
            <a:pPr>
              <a:buNone/>
            </a:pPr>
            <a:endParaRPr lang="lv-LV" b="1" dirty="0" smtClean="0"/>
          </a:p>
          <a:p>
            <a:pPr>
              <a:buNone/>
            </a:pPr>
            <a:endParaRPr lang="lv-LV" b="1" dirty="0" smtClean="0"/>
          </a:p>
          <a:p>
            <a:pPr>
              <a:buNone/>
            </a:pPr>
            <a:endParaRPr lang="lv-LV" b="1" dirty="0"/>
          </a:p>
        </p:txBody>
      </p:sp>
      <p:pic>
        <p:nvPicPr>
          <p:cNvPr id="7" name="Picture 6" descr="Usn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67603" y="1545579"/>
            <a:ext cx="7067683" cy="35979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Sezonas problēmas (II)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0183" y="1217488"/>
            <a:ext cx="5291864" cy="934993"/>
          </a:xfrm>
        </p:spPr>
        <p:txBody>
          <a:bodyPr/>
          <a:lstStyle/>
          <a:p>
            <a:pPr>
              <a:buNone/>
            </a:pPr>
            <a:r>
              <a:rPr lang="lv-LV" dirty="0" smtClean="0"/>
              <a:t>  Lauksaimnieki nepiesakās visiem atbalsta veidiem, ko varētu saņemt </a:t>
            </a:r>
          </a:p>
          <a:p>
            <a:pPr>
              <a:buNone/>
            </a:pPr>
            <a:endParaRPr lang="lv-LV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023" y="2484239"/>
            <a:ext cx="7415581" cy="13562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Izmaiņas 2017.gadā (I)</a:t>
            </a:r>
            <a:endParaRPr lang="lv-LV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5" y="1446731"/>
            <a:ext cx="7220607" cy="197758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055" y="1094198"/>
            <a:ext cx="7483919" cy="379311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lv-LV" sz="8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lv-LV" sz="8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lv-LV" b="1" dirty="0" smtClean="0">
                <a:solidFill>
                  <a:schemeClr val="accent6">
                    <a:lumMod val="50000"/>
                  </a:schemeClr>
                </a:solidFill>
              </a:rPr>
              <a:t>Brīdināsim, lai klients neaizmirstu</a:t>
            </a:r>
          </a:p>
          <a:p>
            <a:pPr algn="ctr">
              <a:buNone/>
            </a:pPr>
            <a:endParaRPr lang="lv-LV" sz="1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None/>
            </a:pPr>
            <a:endParaRPr lang="lv-LV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lv-LV" dirty="0" smtClean="0"/>
          </a:p>
          <a:p>
            <a:pPr>
              <a:buNone/>
            </a:pPr>
            <a:endParaRPr lang="lv-LV" dirty="0"/>
          </a:p>
          <a:p>
            <a:pPr>
              <a:buNone/>
            </a:pPr>
            <a:endParaRPr lang="lv-LV" dirty="0" smtClean="0"/>
          </a:p>
          <a:p>
            <a:pPr>
              <a:buNone/>
            </a:pPr>
            <a:endParaRPr lang="lv-LV" dirty="0"/>
          </a:p>
          <a:p>
            <a:pPr>
              <a:buNone/>
            </a:pPr>
            <a:endParaRPr lang="lv-LV" dirty="0" smtClean="0"/>
          </a:p>
          <a:p>
            <a:pPr>
              <a:buNone/>
            </a:pPr>
            <a:r>
              <a:rPr lang="lv-LV" sz="900" dirty="0" smtClean="0"/>
              <a:t/>
            </a:r>
            <a:br>
              <a:rPr lang="lv-LV" sz="900" dirty="0" smtClean="0"/>
            </a:br>
            <a:r>
              <a:rPr lang="lv-LV" dirty="0" smtClean="0"/>
              <a:t/>
            </a:r>
            <a:br>
              <a:rPr lang="lv-LV" dirty="0" smtClean="0"/>
            </a:br>
            <a:r>
              <a:rPr lang="lv-LV" dirty="0" smtClean="0"/>
              <a:t>Elektroniskajā pieteikšanās sistēmā:</a:t>
            </a:r>
          </a:p>
          <a:p>
            <a:r>
              <a:rPr lang="lv-LV" dirty="0" smtClean="0"/>
              <a:t>automātiski “parādās atzīme” par  brīvprātīgo saistīto atbalstu</a:t>
            </a:r>
          </a:p>
          <a:p>
            <a:r>
              <a:rPr lang="lv-LV" dirty="0" smtClean="0"/>
              <a:t>izveidots NATURA 2000 slānis mežiem</a:t>
            </a:r>
          </a:p>
          <a:p>
            <a:r>
              <a:rPr lang="lv-LV" dirty="0" smtClean="0"/>
              <a:t>izveidots ilggadīgo zālāju slānis</a:t>
            </a:r>
          </a:p>
          <a:p>
            <a:endParaRPr lang="lv-LV" dirty="0" smtClean="0"/>
          </a:p>
          <a:p>
            <a:endParaRPr lang="lv-LV" dirty="0" smtClean="0"/>
          </a:p>
          <a:p>
            <a:endParaRPr lang="lv-LV" dirty="0" smtClean="0"/>
          </a:p>
          <a:p>
            <a:endParaRPr lang="lv-LV" dirty="0" smtClean="0"/>
          </a:p>
          <a:p>
            <a:endParaRPr lang="lv-LV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Izmaiņas 2017.gadā (II)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dirty="0" err="1" smtClean="0"/>
              <a:t>Zaļināšanā</a:t>
            </a:r>
            <a:r>
              <a:rPr lang="lv-LV" dirty="0" smtClean="0"/>
              <a:t> jauns elements – varēs sēt </a:t>
            </a:r>
            <a:r>
              <a:rPr lang="lv-LV" dirty="0" err="1" smtClean="0"/>
              <a:t>starpkultūru</a:t>
            </a:r>
            <a:r>
              <a:rPr lang="lv-LV" dirty="0" smtClean="0"/>
              <a:t> (jāiesēj līdz 01.09. – jāsaglabā līdz 31.10.) </a:t>
            </a:r>
          </a:p>
          <a:p>
            <a:endParaRPr lang="lv-LV" dirty="0" smtClean="0"/>
          </a:p>
          <a:p>
            <a:r>
              <a:rPr lang="lv-LV" dirty="0" smtClean="0"/>
              <a:t>Pieteikšanās dīzeļdegvielai vienlaicīgi ar platību maksājumu pieteikumiem </a:t>
            </a:r>
          </a:p>
          <a:p>
            <a:endParaRPr lang="lv-LV" dirty="0"/>
          </a:p>
          <a:p>
            <a:pPr marL="0" indent="0">
              <a:buNone/>
            </a:pPr>
            <a:r>
              <a:rPr lang="lv-LV" sz="2000" b="1" dirty="0" smtClean="0">
                <a:solidFill>
                  <a:schemeClr val="accent6">
                    <a:lumMod val="75000"/>
                  </a:schemeClr>
                </a:solidFill>
              </a:rPr>
              <a:t>11.04. – 22.05. (ar samazinājumu līdz 15.06.</a:t>
            </a:r>
            <a:r>
              <a:rPr lang="lv-LV" sz="2000" b="1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lv-LV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lv-LV" dirty="0" smtClean="0"/>
          </a:p>
          <a:p>
            <a:endParaRPr lang="lv-LV" dirty="0" smtClean="0"/>
          </a:p>
          <a:p>
            <a:pPr marL="0" indent="0">
              <a:buNone/>
            </a:pPr>
            <a:endParaRPr lang="lv-LV" dirty="0" smtClean="0"/>
          </a:p>
          <a:p>
            <a:endParaRPr lang="lv-LV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d_prezentacija_eng_9_1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lad_prezentacija_eng_9_16</Template>
  <TotalTime>2760</TotalTime>
  <Words>455</Words>
  <Application>Microsoft Office PowerPoint</Application>
  <PresentationFormat>On-screen Show (16:9)</PresentationFormat>
  <Paragraphs>152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Verdana</vt:lpstr>
      <vt:lpstr>Wingdings</vt:lpstr>
      <vt:lpstr>lad_prezentacija_eng_9_16</vt:lpstr>
      <vt:lpstr>LAD darba aktualitātes</vt:lpstr>
      <vt:lpstr>Finansējums</vt:lpstr>
      <vt:lpstr>Obligāta pieteikšanās EPS:</vt:lpstr>
      <vt:lpstr>Pārdeklarāciju / dubultdeklarāciju skaits</vt:lpstr>
      <vt:lpstr>Platību pieteikumu izmaksas 2016. un 2015.gadā, tūkst. EUR</vt:lpstr>
      <vt:lpstr>Sezonas problēmas (I)</vt:lpstr>
      <vt:lpstr>Sezonas problēmas (II)</vt:lpstr>
      <vt:lpstr>Izmaiņas 2017.gadā (I)</vt:lpstr>
      <vt:lpstr>Izmaiņas 2017.gadā (II)</vt:lpstr>
      <vt:lpstr>Izmaiņas 2017.gadā (III)</vt:lpstr>
      <vt:lpstr>Izmaiņas 2017.gadā (IV)</vt:lpstr>
      <vt:lpstr>Bloku precizēšana (V)</vt:lpstr>
      <vt:lpstr>Investīciju pasākumi  (ELFLA, EJZF)</vt:lpstr>
      <vt:lpstr>PowerPoint Presentation</vt:lpstr>
      <vt:lpstr>Ieguldījumi materiālajos aktīvos 3.kārta</vt:lpstr>
      <vt:lpstr>Biežākās kļūdas projektu pieteikumos</vt:lpstr>
      <vt:lpstr>Paredzēto mērķu un rādītāju sasniegšana:</vt:lpstr>
      <vt:lpstr>Mainīti iepirkumu noteikumi</vt:lpstr>
      <vt:lpstr>Plānotās kārtas 2017.gadā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Agate Zālīte</dc:creator>
  <cp:lastModifiedBy>Ieva Bērziņa</cp:lastModifiedBy>
  <cp:revision>193</cp:revision>
  <dcterms:created xsi:type="dcterms:W3CDTF">2016-10-11T07:25:23Z</dcterms:created>
  <dcterms:modified xsi:type="dcterms:W3CDTF">2017-04-06T13:15:20Z</dcterms:modified>
</cp:coreProperties>
</file>